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83C1B6D-6635-4EC0-AE4A-953F547EC319}">
          <p14:sldIdLst>
            <p14:sldId id="256"/>
            <p14:sldId id="257"/>
            <p14:sldId id="258"/>
          </p14:sldIdLst>
        </p14:section>
        <p14:section name="Untitled Section" id="{5F90F661-3EFD-45CC-A892-CC4B6CE9214A}">
          <p14:sldIdLst>
            <p14:sldId id="259"/>
            <p14:sldId id="260"/>
            <p14:sldId id="261"/>
            <p14:sldId id="269"/>
            <p14:sldId id="265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1F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01917-000A-40BD-82A9-83EFDA530A5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2CE7A-9CBB-47FC-B492-9D1CD4DB3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47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2CE7A-9CBB-47FC-B492-9D1CD4DB304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75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077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9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2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202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9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22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2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67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1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3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4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D1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rgbClr val="CCFF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sz="2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romanian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migrants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france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fr-FR" sz="20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0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romanian</a:t>
            </a: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migrants </a:t>
            </a:r>
            <a:r>
              <a:rPr lang="fr-FR" sz="20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paris</a:t>
            </a: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Sorina </a:t>
            </a:r>
            <a:r>
              <a:rPr lang="fr-FR" sz="16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Cârstea</a:t>
            </a:r>
            <a:r>
              <a:rPr lang="fr-FR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149" y="3905711"/>
            <a:ext cx="9144000" cy="2074612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endParaRPr 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/>
              <a:t>Workshop May 2018 «Governance, Law, </a:t>
            </a:r>
            <a:r>
              <a:rPr lang="en-GB" dirty="0" err="1"/>
              <a:t>PLuralism</a:t>
            </a:r>
            <a:r>
              <a:rPr lang="en-GB" dirty="0"/>
              <a:t> and Trans-nationalisation in Europe : European </a:t>
            </a:r>
            <a:r>
              <a:rPr lang="en-GB" dirty="0" err="1"/>
              <a:t>Govenrnance</a:t>
            </a:r>
            <a:r>
              <a:rPr lang="en-GB" dirty="0"/>
              <a:t> and Legitimacy»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smtClean="0"/>
              <a:t>4th of May 2018 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170" y="5645058"/>
            <a:ext cx="5310742" cy="89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65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Presentation</a:t>
            </a:r>
            <a:r>
              <a:rPr lang="fr-FR" dirty="0"/>
              <a:t> plan </a:t>
            </a:r>
            <a:br>
              <a:rPr lang="fr-FR" dirty="0"/>
            </a:b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Introduction ( </a:t>
            </a:r>
            <a:r>
              <a:rPr lang="fr-FR" dirty="0" err="1"/>
              <a:t>choice</a:t>
            </a:r>
            <a:r>
              <a:rPr lang="fr-FR" dirty="0"/>
              <a:t> of the </a:t>
            </a:r>
            <a:r>
              <a:rPr lang="en-GB" dirty="0"/>
              <a:t>subject</a:t>
            </a:r>
            <a:r>
              <a:rPr lang="fr-FR" dirty="0"/>
              <a:t>, </a:t>
            </a:r>
            <a:r>
              <a:rPr lang="fr-FR" dirty="0" err="1"/>
              <a:t>context</a:t>
            </a:r>
            <a:r>
              <a:rPr lang="fr-FR" dirty="0"/>
              <a:t>, key concepts, a bit of </a:t>
            </a:r>
            <a:r>
              <a:rPr lang="fr-FR" dirty="0" err="1" smtClean="0"/>
              <a:t>literature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Research</a:t>
            </a:r>
            <a:r>
              <a:rPr lang="fr-FR" dirty="0" smtClean="0"/>
              <a:t> questions </a:t>
            </a:r>
          </a:p>
          <a:p>
            <a:r>
              <a:rPr lang="fr-FR" dirty="0" err="1" smtClean="0"/>
              <a:t>Methodology</a:t>
            </a:r>
            <a:endParaRPr lang="fr-FR" dirty="0"/>
          </a:p>
          <a:p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….</a:t>
            </a:r>
            <a:r>
              <a:rPr lang="fr-FR" dirty="0" smtClean="0">
                <a:sym typeface="Wingdings" panose="05000000000000000000" pitchFamily="2" charset="2"/>
              </a:rPr>
              <a:t>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8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Choice</a:t>
            </a:r>
            <a:r>
              <a:rPr lang="fr-FR" dirty="0"/>
              <a:t> &amp; relevance of topic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" b="925"/>
          <a:stretch>
            <a:fillRect/>
          </a:stretch>
        </p:blipFill>
        <p:spPr>
          <a:xfrm>
            <a:off x="1280159" y="1868556"/>
            <a:ext cx="9706840" cy="4792293"/>
          </a:xfrm>
        </p:spPr>
      </p:pic>
    </p:spTree>
    <p:extLst>
      <p:ext uri="{BB962C8B-B14F-4D97-AF65-F5344CB8AC3E}">
        <p14:creationId xmlns:p14="http://schemas.microsoft.com/office/powerpoint/2010/main" val="333894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Context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197681" cy="1515530"/>
          </a:xfrm>
        </p:spPr>
        <p:txBody>
          <a:bodyPr>
            <a:normAutofit/>
          </a:bodyPr>
          <a:lstStyle/>
          <a:p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last sixteen years, the general trend in Romania was that of a decline in the electoral participation of citizens ...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297732" y="2112975"/>
            <a:ext cx="4754880" cy="743094"/>
          </a:xfrm>
        </p:spPr>
        <p:txBody>
          <a:bodyPr>
            <a:noAutofit/>
          </a:bodyPr>
          <a:lstStyle/>
          <a:p>
            <a:endParaRPr lang="fr-FR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…on the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hand, the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electoral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participation of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Romanian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diaspora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hasn’t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ceased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endParaRPr lang="fr-FR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Moreover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 the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elections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vote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fr-FR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decisive</a:t>
            </a:r>
            <a:endParaRPr lang="fr-FR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="" xmlns:a16="http://schemas.microsoft.com/office/drawing/2014/main" id="{9ECEA95F-7B1C-40A3-8E87-3FE330A4209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7842489"/>
              </p:ext>
            </p:extLst>
          </p:nvPr>
        </p:nvGraphicFramePr>
        <p:xfrm>
          <a:off x="1235914" y="3562215"/>
          <a:ext cx="4168775" cy="2870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3595">
                  <a:extLst>
                    <a:ext uri="{9D8B030D-6E8A-4147-A177-3AD203B41FA5}">
                      <a16:colId xmlns="" xmlns:a16="http://schemas.microsoft.com/office/drawing/2014/main" val="1380001565"/>
                    </a:ext>
                  </a:extLst>
                </a:gridCol>
                <a:gridCol w="2075180">
                  <a:extLst>
                    <a:ext uri="{9D8B030D-6E8A-4147-A177-3AD203B41FA5}">
                      <a16:colId xmlns="" xmlns:a16="http://schemas.microsoft.com/office/drawing/2014/main" val="2379609861"/>
                    </a:ext>
                  </a:extLst>
                </a:gridCol>
              </a:tblGrid>
              <a:tr h="344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Year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Voter turnout at post-communist presidential elections in Romania 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17119753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86,19%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3296937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76,03% (first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7889479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73%( second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77308648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1996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76%(first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84870442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75,09%( second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8457880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65,03%(first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63441903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57,05%(second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56694184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58,93%(first round)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37076908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55,02%( second round)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44888554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53,52%( first tour)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74098271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56,99%( second tour)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72871609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52,31%( first tour)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73645923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62,04%( second tour)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80674066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7CD6F86C-9DC1-418D-9FEA-C387F7E465A8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1057739"/>
              </p:ext>
            </p:extLst>
          </p:nvPr>
        </p:nvGraphicFramePr>
        <p:xfrm>
          <a:off x="6523831" y="3562214"/>
          <a:ext cx="4168775" cy="2759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3595">
                  <a:extLst>
                    <a:ext uri="{9D8B030D-6E8A-4147-A177-3AD203B41FA5}">
                      <a16:colId xmlns="" xmlns:a16="http://schemas.microsoft.com/office/drawing/2014/main" val="1903340855"/>
                    </a:ext>
                  </a:extLst>
                </a:gridCol>
                <a:gridCol w="2075180">
                  <a:extLst>
                    <a:ext uri="{9D8B030D-6E8A-4147-A177-3AD203B41FA5}">
                      <a16:colId xmlns="" xmlns:a16="http://schemas.microsoft.com/office/drawing/2014/main" val="524662707"/>
                    </a:ext>
                  </a:extLst>
                </a:gridCol>
              </a:tblGrid>
              <a:tr h="70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Year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Turnout for overseas Romanians at post-communist presidential elections*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17818839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1992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43.882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80840180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33,169 (first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11453191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16,331 (second round)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67053841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40,868 first round)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96604346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40,149 (second round)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19420728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94,305 (first tour)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63422474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147,795(second tour)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33290691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147.754 (first tour)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91812598"/>
                  </a:ext>
                </a:extLst>
              </a:tr>
              <a:tr h="228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362.692 ( second tour)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6808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84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Key concepts </a:t>
            </a:r>
            <a:br>
              <a:rPr lang="fr-FR" dirty="0"/>
            </a:br>
            <a:endParaRPr lang="fr-FR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02919" y="2011680"/>
            <a:ext cx="10143954" cy="45969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Diaspora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according to its etymology, in the ancient Greek "</a:t>
            </a:r>
            <a:r>
              <a:rPr lang="en-GB" sz="21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speiro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means "to sow" and the preposition "</a:t>
            </a:r>
            <a:r>
              <a:rPr lang="en-GB" sz="21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dia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means "on", in other words "dissemination" or "dispersion" of a people.</a:t>
            </a:r>
            <a:r>
              <a:rPr lang="fr-F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à"/>
            </a:pPr>
            <a:endParaRPr lang="en-GB" sz="21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GB" sz="21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Gérard-François Dumont defines the diaspora as "a group of individuals living on a territory and having in common the certainty or the feeling of being originating, themselves or their family, from another territory with which they maintain regular relations”</a:t>
            </a:r>
          </a:p>
          <a:p>
            <a:pPr>
              <a:buFont typeface="Wingdings" panose="05000000000000000000" pitchFamily="2" charset="2"/>
              <a:buChar char="à"/>
            </a:pPr>
            <a:endParaRPr lang="fr-FR" sz="16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participation 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most well-known definitions belongs to Sidney </a:t>
            </a:r>
            <a:r>
              <a:rPr lang="en-GB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Verba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Norman.H.Nie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“a </a:t>
            </a:r>
            <a:r>
              <a:rPr lang="en-GB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designed to influence the choices of politicians / or government policies"</a:t>
            </a:r>
            <a:r>
              <a:rPr lang="fr-F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GB" sz="2100" dirty="0"/>
              <a:t>unconventional forms of socio political participation, such as being part of an NGO, participate at demonstrations, strikes, boycotting &amp; and conventional forms such as voting</a:t>
            </a:r>
            <a:endParaRPr lang="fr-F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Electoral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sz="2000" dirty="0"/>
              <a:t> </a:t>
            </a:r>
            <a:r>
              <a:rPr lang="en-GB" dirty="0"/>
              <a:t>the way people tend to vote (their political preferences) and the determinants of voting behaviour</a:t>
            </a:r>
            <a:endParaRPr lang="fr-F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738" y="1868329"/>
            <a:ext cx="863544" cy="4317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896" y="3841853"/>
            <a:ext cx="853692" cy="5979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15" y="5431497"/>
            <a:ext cx="624197" cy="55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5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Literature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approaches in researches that focus on the political behaviour and the political participation of migrants: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focus on the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participation of migrants in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host countries</a:t>
            </a: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the political participation of migrants in their countries of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</a:p>
          <a:p>
            <a:endParaRPr lang="fr-F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 on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migration </a:t>
            </a: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migration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transnational </a:t>
            </a:r>
            <a:r>
              <a:rPr lang="fr-F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 country NOT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apart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country of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Researches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migration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national </a:t>
            </a:r>
            <a:r>
              <a:rPr lang="fr-F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 of a national state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CONTRADICTORY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ideea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maintening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transnational connections) </a:t>
            </a:r>
            <a:endParaRPr lang="fr-F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Research</a:t>
            </a:r>
            <a:r>
              <a:rPr lang="fr-FR" dirty="0"/>
              <a:t> questions</a:t>
            </a:r>
            <a:br>
              <a:rPr lang="fr-FR" dirty="0"/>
            </a:b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questions:</a:t>
            </a:r>
          </a:p>
          <a:p>
            <a:pPr marL="0" indent="0"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What are the political preferences of the Romanian diaspora from France?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What are the possible reasons that may explain the increased political participation of the Romanian diaspora?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1800" dirty="0"/>
          </a:p>
          <a:p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aspects I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in:</a:t>
            </a:r>
          </a:p>
          <a:p>
            <a:pPr marL="0" indent="0"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given by the Romanian diaspora to the various administrative constraints 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confidence of  the members of the Romanian diaspora in themselves and in their ability to influence Romanian politics and contribute to the consolidation of democracy in Romania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83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Interviews</a:t>
            </a:r>
          </a:p>
          <a:p>
            <a:pPr marL="0" indent="0">
              <a:buNone/>
            </a:pPr>
            <a:endParaRPr lang="en-GB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 groups  </a:t>
            </a:r>
          </a:p>
          <a:p>
            <a:pPr marL="0" indent="0">
              <a:buNone/>
            </a:pPr>
            <a:endParaRPr lang="en-GB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I want to explore during the interview </a:t>
            </a:r>
            <a:r>
              <a:rPr lang="fr-FR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migratory experience of the respondents, their political preferences, their opinions about the administrative constraints and the socio-political activities they choose to get involved in</a:t>
            </a:r>
            <a:endParaRPr lang="fr-F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25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3387284-020E-4EC0-B8B7-67D601F12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187" y="909510"/>
            <a:ext cx="6711626" cy="503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96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675</TotalTime>
  <Words>653</Words>
  <Application>Microsoft Office PowerPoint</Application>
  <PresentationFormat>Widescreen</PresentationFormat>
  <Paragraphs>98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Corbel</vt:lpstr>
      <vt:lpstr>Times New Roman</vt:lpstr>
      <vt:lpstr>Wingdings</vt:lpstr>
      <vt:lpstr>Banded</vt:lpstr>
      <vt:lpstr>   The political behaviour of romanian migrants from france case study- romanian migrants from paris  Sorina Cârstea   </vt:lpstr>
      <vt:lpstr>Presentation plan  </vt:lpstr>
      <vt:lpstr>Choice &amp; relevance of topic</vt:lpstr>
      <vt:lpstr>Context</vt:lpstr>
      <vt:lpstr>Key concepts  </vt:lpstr>
      <vt:lpstr>Literature Review </vt:lpstr>
      <vt:lpstr>Research questions </vt:lpstr>
      <vt:lpstr>Methodology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comportement politique des migrants roumains de France  Étude de cas- les migrants roumains de Marseille et Paris  Sorina Cârstea</dc:title>
  <dc:creator>Ludovic</dc:creator>
  <cp:lastModifiedBy>sori carstea</cp:lastModifiedBy>
  <cp:revision>58</cp:revision>
  <dcterms:created xsi:type="dcterms:W3CDTF">2016-06-29T15:34:37Z</dcterms:created>
  <dcterms:modified xsi:type="dcterms:W3CDTF">2018-05-04T00:31:24Z</dcterms:modified>
</cp:coreProperties>
</file>